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30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6"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7" r:id="rId34"/>
    <p:sldId id="288" r:id="rId35"/>
    <p:sldId id="289" r:id="rId36"/>
    <p:sldId id="290" r:id="rId37"/>
    <p:sldId id="291" r:id="rId38"/>
    <p:sldId id="292" r:id="rId39"/>
    <p:sldId id="305" r:id="rId40"/>
    <p:sldId id="30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43B59E8-87F2-4BA6-A923-30691BA85699}" type="datetimeFigureOut">
              <a:rPr lang="en-AU" smtClean="0"/>
              <a:t>11/09/2019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2675524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43B59E8-87F2-4BA6-A923-30691BA85699}" type="datetimeFigureOut">
              <a:rPr lang="en-AU" smtClean="0"/>
              <a:t>11/09/2019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277317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43B59E8-87F2-4BA6-A923-30691BA85699}" type="datetimeFigureOut">
              <a:rPr lang="en-AU" smtClean="0"/>
              <a:t>11/09/2019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84425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43B59E8-87F2-4BA6-A923-30691BA85699}" type="datetimeFigureOut">
              <a:rPr lang="en-AU" smtClean="0"/>
              <a:t>11/09/2019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82261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3B59E8-87F2-4BA6-A923-30691BA85699}" type="datetimeFigureOut">
              <a:rPr lang="en-AU" smtClean="0"/>
              <a:t>11/09/2019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315324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43B59E8-87F2-4BA6-A923-30691BA85699}" type="datetimeFigureOut">
              <a:rPr lang="en-AU" smtClean="0"/>
              <a:t>11/09/2019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40256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43B59E8-87F2-4BA6-A923-30691BA85699}" type="datetimeFigureOut">
              <a:rPr lang="en-AU" smtClean="0"/>
              <a:t>11/09/2019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192021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43B59E8-87F2-4BA6-A923-30691BA85699}" type="datetimeFigureOut">
              <a:rPr lang="en-AU" smtClean="0"/>
              <a:t>11/09/2019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175297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B59E8-87F2-4BA6-A923-30691BA85699}" type="datetimeFigureOut">
              <a:rPr lang="en-AU" smtClean="0"/>
              <a:t>11/09/2019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506216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3B59E8-87F2-4BA6-A923-30691BA85699}" type="datetimeFigureOut">
              <a:rPr lang="en-AU" smtClean="0"/>
              <a:t>11/09/2019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427330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3B59E8-87F2-4BA6-A923-30691BA85699}" type="datetimeFigureOut">
              <a:rPr lang="en-AU" smtClean="0"/>
              <a:t>11/09/2019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C0B41B5-7C9B-4665-B896-770C5360C40C}" type="slidenum">
              <a:rPr lang="en-AU" smtClean="0"/>
              <a:t>‹#›</a:t>
            </a:fld>
            <a:endParaRPr lang="en-AU"/>
          </a:p>
        </p:txBody>
      </p:sp>
    </p:spTree>
    <p:extLst>
      <p:ext uri="{BB962C8B-B14F-4D97-AF65-F5344CB8AC3E}">
        <p14:creationId xmlns:p14="http://schemas.microsoft.com/office/powerpoint/2010/main" val="349182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B59E8-87F2-4BA6-A923-30691BA85699}" type="datetimeFigureOut">
              <a:rPr lang="en-AU" smtClean="0"/>
              <a:t>11/09/2019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B41B5-7C9B-4665-B896-770C5360C40C}" type="slidenum">
              <a:rPr lang="en-AU" smtClean="0"/>
              <a:t>‹#›</a:t>
            </a:fld>
            <a:endParaRPr lang="en-AU"/>
          </a:p>
        </p:txBody>
      </p:sp>
    </p:spTree>
    <p:extLst>
      <p:ext uri="{BB962C8B-B14F-4D97-AF65-F5344CB8AC3E}">
        <p14:creationId xmlns:p14="http://schemas.microsoft.com/office/powerpoint/2010/main" val="2366857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tif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antesdame.smugmug.com/MotorcycleTrips-1/MotoEurope/Europe-Day-Rides/2014-St-Ursanne/i-5n73XBn/0/L/IMG_0127-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1764" y="0"/>
            <a:ext cx="8820472" cy="584775"/>
          </a:xfrm>
          <a:prstGeom prst="rect">
            <a:avLst/>
          </a:prstGeom>
        </p:spPr>
        <p:txBody>
          <a:bodyPr wrap="square">
            <a:spAutoFit/>
          </a:bodyPr>
          <a:lstStyle/>
          <a:p>
            <a:pPr algn="ctr"/>
            <a:r>
              <a:rPr lang="en-AU" sz="3200" b="1" dirty="0">
                <a:solidFill>
                  <a:srgbClr val="0070C0"/>
                </a:solidFill>
                <a:latin typeface="Tahoma" panose="020B0604030504040204" pitchFamily="34" charset="0"/>
                <a:ea typeface="Tahoma" panose="020B0604030504040204" pitchFamily="34" charset="0"/>
                <a:cs typeface="Tahoma" panose="020B0604030504040204" pitchFamily="34" charset="0"/>
              </a:rPr>
              <a:t>24</a:t>
            </a:r>
            <a:r>
              <a:rPr lang="en-AU" sz="3200" b="1" baseline="30000" dirty="0">
                <a:solidFill>
                  <a:srgbClr val="0070C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0070C0"/>
                </a:solidFill>
                <a:latin typeface="Tahoma" panose="020B0604030504040204" pitchFamily="34" charset="0"/>
                <a:ea typeface="Tahoma" panose="020B0604030504040204" pitchFamily="34" charset="0"/>
                <a:cs typeface="Tahoma" panose="020B0604030504040204" pitchFamily="34" charset="0"/>
              </a:rPr>
              <a:t> Sunday in Ordinary Time - Year C</a:t>
            </a:r>
          </a:p>
        </p:txBody>
      </p:sp>
      <p:pic>
        <p:nvPicPr>
          <p:cNvPr id="2051" name="Picture 3" descr="C:\Users\Hung Doan\Pictures\hinh cut\New Folder (2)\hoang dang.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36912"/>
            <a:ext cx="4186464" cy="4221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0972" y="513254"/>
            <a:ext cx="8791263" cy="584775"/>
          </a:xfrm>
          <a:prstGeom prst="rect">
            <a:avLst/>
          </a:prstGeom>
        </p:spPr>
        <p:txBody>
          <a:bodyPr wrap="square">
            <a:spAutoFit/>
          </a:bodyPr>
          <a:lstStyle/>
          <a:p>
            <a:pPr algn="ctr"/>
            <a:r>
              <a:rPr lang="vi-VN" sz="3200" b="1" dirty="0">
                <a:solidFill>
                  <a:schemeClr val="tx2"/>
                </a:solidFill>
                <a:latin typeface="+mj-lt"/>
              </a:rPr>
              <a:t>Chúa Nhật </a:t>
            </a:r>
            <a:r>
              <a:rPr lang="en-AU" sz="3200" b="1" dirty="0">
                <a:solidFill>
                  <a:schemeClr val="tx2"/>
                </a:solidFill>
                <a:latin typeface="+mj-lt"/>
              </a:rPr>
              <a:t>24</a:t>
            </a:r>
            <a:r>
              <a:rPr lang="vi-VN" sz="3200" b="1" dirty="0">
                <a:solidFill>
                  <a:schemeClr val="tx2"/>
                </a:solidFill>
                <a:latin typeface="+mj-lt"/>
              </a:rPr>
              <a:t> Th</a:t>
            </a:r>
            <a:r>
              <a:rPr lang="en-AU" sz="3200" b="1" dirty="0" err="1">
                <a:solidFill>
                  <a:schemeClr val="tx2"/>
                </a:solidFill>
                <a:latin typeface="Times New Roman" panose="02020603050405020304" pitchFamily="18" charset="0"/>
                <a:cs typeface="Times New Roman" panose="02020603050405020304" pitchFamily="18" charset="0"/>
              </a:rPr>
              <a:t>ườ</a:t>
            </a:r>
            <a:r>
              <a:rPr lang="vi-VN" sz="3200" b="1" dirty="0">
                <a:solidFill>
                  <a:schemeClr val="tx2"/>
                </a:solidFill>
                <a:latin typeface="+mj-lt"/>
              </a:rPr>
              <a:t>ng Niên Năm C</a:t>
            </a:r>
          </a:p>
        </p:txBody>
      </p:sp>
      <p:sp>
        <p:nvSpPr>
          <p:cNvPr id="3" name="Rectangle 2"/>
          <p:cNvSpPr/>
          <p:nvPr/>
        </p:nvSpPr>
        <p:spPr>
          <a:xfrm>
            <a:off x="1619672" y="5445224"/>
            <a:ext cx="5904656" cy="892552"/>
          </a:xfrm>
          <a:prstGeom prst="rect">
            <a:avLst/>
          </a:prstGeom>
        </p:spPr>
        <p:txBody>
          <a:bodyPr wrap="square">
            <a:spAutoFit/>
          </a:bodyPr>
          <a:lstStyle/>
          <a:p>
            <a:pPr algn="ctr"/>
            <a:r>
              <a:rPr lang="en-AU" sz="3200" dirty="0">
                <a:solidFill>
                  <a:schemeClr val="bg1"/>
                </a:solidFill>
              </a:rPr>
              <a:t>15/09/2019</a:t>
            </a:r>
          </a:p>
          <a:p>
            <a:pPr algn="ctr"/>
            <a:r>
              <a:rPr lang="en-US" sz="2000" dirty="0" err="1">
                <a:solidFill>
                  <a:schemeClr val="bg1"/>
                </a:solidFill>
              </a:rPr>
              <a:t>Hùng</a:t>
            </a:r>
            <a:r>
              <a:rPr lang="en-US" sz="2000" dirty="0">
                <a:solidFill>
                  <a:schemeClr val="bg1"/>
                </a:solidFill>
              </a:rPr>
              <a:t> </a:t>
            </a:r>
            <a:r>
              <a:rPr lang="en-US" sz="2000" dirty="0" err="1">
                <a:solidFill>
                  <a:schemeClr val="bg1"/>
                </a:solidFill>
              </a:rPr>
              <a:t>Phương</a:t>
            </a:r>
            <a:r>
              <a:rPr lang="en-US" sz="2000" dirty="0">
                <a:solidFill>
                  <a:schemeClr val="bg1"/>
                </a:solidFill>
              </a:rPr>
              <a:t> &amp; Thanh </a:t>
            </a:r>
            <a:r>
              <a:rPr lang="en-US" sz="2000" dirty="0" err="1">
                <a:solidFill>
                  <a:schemeClr val="bg1"/>
                </a:solidFill>
              </a:rPr>
              <a:t>Quảng</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hiện</a:t>
            </a:r>
            <a:endParaRPr lang="en-AU" sz="2000" dirty="0">
              <a:solidFill>
                <a:schemeClr val="bg1"/>
              </a:solidFill>
            </a:endParaRPr>
          </a:p>
        </p:txBody>
      </p:sp>
    </p:spTree>
    <p:extLst>
      <p:ext uri="{BB962C8B-B14F-4D97-AF65-F5344CB8AC3E}">
        <p14:creationId xmlns:p14="http://schemas.microsoft.com/office/powerpoint/2010/main" val="182866468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4" y="27202"/>
            <a:ext cx="4716016"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there will be more rejoicing in heaven over one repentant sinner than over ninety-nine virtuous men who have no need of repentance.</a:t>
            </a:r>
          </a:p>
        </p:txBody>
      </p:sp>
      <p:sp>
        <p:nvSpPr>
          <p:cNvPr id="3" name="Rectangle 2"/>
          <p:cNvSpPr/>
          <p:nvPr/>
        </p:nvSpPr>
        <p:spPr>
          <a:xfrm>
            <a:off x="10530" y="3074190"/>
            <a:ext cx="4273438" cy="353943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trên trời cũng thế,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ai nấy sẽ vui mừng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một người tội lỗi ăn năn sám hối, hơn là vì chín mươi chín người công chính không cần phải sám hối ăn năn.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250" y="27202"/>
            <a:ext cx="4244974" cy="279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974"/>
          <a:stretch/>
        </p:blipFill>
        <p:spPr bwMode="auto">
          <a:xfrm>
            <a:off x="4283968" y="3443568"/>
            <a:ext cx="4860032" cy="346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34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99" y="3730579"/>
            <a:ext cx="5040560"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"Hoặc người phụ nữ nào có mười đồng quan, mà chẳng may đánh mất một đồng, lại không thắp đèn, rồi quét nhà, moi móc tìm cho kỳ được?</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499992" y="78226"/>
            <a:ext cx="4644008"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‘Or again, what woman with ten drachmas would not, if she lost one, light a lamp and sweep out the house and search thoroughly till she found it? </a:t>
            </a:r>
          </a:p>
        </p:txBody>
      </p:sp>
      <p:pic>
        <p:nvPicPr>
          <p:cNvPr id="4" name="Picture 3" descr="09_Lost_Coin_1024.jpg                                          00D2328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9" y="21820"/>
            <a:ext cx="4638916" cy="3479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05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074" y="3861048"/>
            <a:ext cx="4122078" cy="309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2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65304"/>
            <a:ext cx="8964488" cy="58477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Tìm được rồi, bà ấy mời bạn bè, hàng xóm lại,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51520" y="116632"/>
            <a:ext cx="8712968"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then, when she had found it,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call together her friends and neighbours? </a:t>
            </a:r>
          </a:p>
        </p:txBody>
      </p:sp>
      <p:pic>
        <p:nvPicPr>
          <p:cNvPr id="5" name="Picture 3" descr="13_Lost_Coin_1024.jpg                                          00D2328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401" y="1184107"/>
            <a:ext cx="6669981" cy="500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02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301208"/>
            <a:ext cx="9144000"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nói: "Xin chung vui với tôi,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tôi đã tìm được đồng quan tôi đã đánh mất.</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2" y="188640"/>
            <a:ext cx="2088232"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“Rejoice with me,” she would say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 have found the drachma </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 lost.” </a:t>
            </a:r>
          </a:p>
        </p:txBody>
      </p:sp>
      <p:pic>
        <p:nvPicPr>
          <p:cNvPr id="4" name="Picture 4" descr="14_Lost_Coin_1024.jpg                                          00D2328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767" y="0"/>
            <a:ext cx="6684234" cy="5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218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288340"/>
            <a:ext cx="8928992"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Cũng thế, tôi nói cho các ông hay: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giữa triều thần Thiên Chúa, ai nấy sẽ vui mừng vì một người tội lỗi ăn năn sám hối."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8856984" cy="1569660"/>
          </a:xfrm>
          <a:prstGeom prst="rect">
            <a:avLst/>
          </a:prstGeom>
        </p:spPr>
        <p:txBody>
          <a:bodyPr wrap="square">
            <a:spAutoFit/>
          </a:bodyPr>
          <a:lstStyle/>
          <a:p>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In the same way, I tell you, there is rejoicing among the angels of God over                                 one repentant sinner.’</a:t>
            </a:r>
          </a:p>
        </p:txBody>
      </p:sp>
      <p:pic>
        <p:nvPicPr>
          <p:cNvPr id="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28610" y="1317093"/>
            <a:ext cx="4907570" cy="326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489415"/>
            <a:ext cx="4244974" cy="279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012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2080" y="4293096"/>
            <a:ext cx="3528392"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Rồi Đức Giê-su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nói tiếp: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"Một người kia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có hai con trai.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971600" y="188640"/>
            <a:ext cx="2179138" cy="206210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also said, ‘A man had two sons.</a:t>
            </a:r>
          </a:p>
        </p:txBody>
      </p:sp>
      <p:pic>
        <p:nvPicPr>
          <p:cNvPr id="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23928" y="0"/>
            <a:ext cx="5339924" cy="355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B_02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7" y="3109397"/>
            <a:ext cx="5017327" cy="376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6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157192"/>
            <a:ext cx="8640960" cy="1569660"/>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con thứ nói với cha rằng: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"Thưa cha, xin cho con phần tài sản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con được hưởng</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116632"/>
            <a:ext cx="2483768"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younger said to his father, “Father, let me have the share of the estate that would come to me.”</a:t>
            </a:r>
          </a:p>
        </p:txBody>
      </p:sp>
      <p:pic>
        <p:nvPicPr>
          <p:cNvPr id="4"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
            <a:ext cx="6516216" cy="488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25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108" y="0"/>
            <a:ext cx="8496944"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the father divided the property                       between them. </a:t>
            </a:r>
          </a:p>
        </p:txBody>
      </p:sp>
      <p:sp>
        <p:nvSpPr>
          <p:cNvPr id="3" name="Rectangle 2"/>
          <p:cNvSpPr/>
          <p:nvPr/>
        </p:nvSpPr>
        <p:spPr>
          <a:xfrm>
            <a:off x="640601" y="6093296"/>
            <a:ext cx="7718781" cy="584775"/>
          </a:xfrm>
          <a:prstGeom prst="rect">
            <a:avLst/>
          </a:prstGeom>
        </p:spPr>
        <p:txBody>
          <a:bodyPr wrap="non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người cha đã chia của cải cho hai con.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072749"/>
            <a:ext cx="6790875" cy="509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4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00331"/>
            <a:ext cx="4751512" cy="3046988"/>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Ít ngày sau, người con thứ thu góp tất cả rồi trẩy đi phương xa.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Ở đó anh ta sống phóng đãng, phung phí tài sản của mình.</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392488" y="0"/>
            <a:ext cx="4751512"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 few days later,                       the younger son got together everything              he had and left for a distant country where he squandered his money on a life of debauchery.</a:t>
            </a:r>
          </a:p>
        </p:txBody>
      </p:sp>
      <p:pic>
        <p:nvPicPr>
          <p:cNvPr id="4"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1" y="-6741"/>
            <a:ext cx="4422639" cy="3316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B_09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512" y="3585640"/>
            <a:ext cx="4392488" cy="329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212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75856"/>
            <a:ext cx="4644009"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Khi anh ta đã ăn tiêu hết sạch, thì lại xảy ra trong vùng ấy một nạn đói khủng khiếp.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anh ta bắt đầu lâm cảnh túng thiếu,</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644009" y="188640"/>
            <a:ext cx="4364659"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When he had spent                   it all, that country experienced a severe famine, and now                    he began to feel                  the pinch, </a:t>
            </a:r>
          </a:p>
        </p:txBody>
      </p:sp>
      <p:pic>
        <p:nvPicPr>
          <p:cNvPr id="4"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837"/>
            <a:ext cx="4644008" cy="3483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B_1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3464261"/>
            <a:ext cx="4523872" cy="339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612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1.bp.blogspot.com/-SYYJ-8wvZo8/UtbscMW065I/AAAAAAAAADQ/NIv4QCto0JY/s1600/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 y="0"/>
            <a:ext cx="9149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Hung Doan\Pictures\hinh cut\New Folder (2)\hoang dang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097" y="2467001"/>
            <a:ext cx="2665220" cy="338437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Hung Doan\Pictures\hinh cut\New Folder (2)\hoang dang 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875" y="3604562"/>
            <a:ext cx="4968552" cy="3276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Joseph Hung_Doan\Downloads\Chua Jesus\open_bible (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71" y="254123"/>
            <a:ext cx="3136201" cy="18448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76360" y="534247"/>
            <a:ext cx="342469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C00000"/>
                </a:solidFill>
              </a:rPr>
              <a:t>Gospel</a:t>
            </a:r>
          </a:p>
          <a:p>
            <a:pPr algn="ctr"/>
            <a:r>
              <a:rPr lang="en-AU" sz="3200" b="1" dirty="0">
                <a:solidFill>
                  <a:srgbClr val="C00000"/>
                </a:solidFill>
              </a:rPr>
              <a:t>Luke</a:t>
            </a:r>
          </a:p>
          <a:p>
            <a:pPr algn="ctr"/>
            <a:r>
              <a:rPr lang="en-AU" sz="3200" b="1" dirty="0">
                <a:solidFill>
                  <a:srgbClr val="C00000"/>
                </a:solidFill>
              </a:rPr>
              <a:t>15:1-32</a:t>
            </a:r>
          </a:p>
          <a:p>
            <a:pPr algn="ctr"/>
            <a:r>
              <a:rPr lang="en-AU" sz="3200" b="1" dirty="0" err="1">
                <a:solidFill>
                  <a:srgbClr val="FFFF00"/>
                </a:solidFill>
              </a:rPr>
              <a:t>Phúc</a:t>
            </a:r>
            <a:r>
              <a:rPr lang="en-AU" sz="3200" b="1" dirty="0">
                <a:solidFill>
                  <a:srgbClr val="FFFF00"/>
                </a:solidFill>
              </a:rPr>
              <a:t> </a:t>
            </a:r>
            <a:r>
              <a:rPr lang="en-AU" sz="3200" b="1" dirty="0" err="1">
                <a:solidFill>
                  <a:srgbClr val="FFFF00"/>
                </a:solidFill>
              </a:rPr>
              <a:t>Âm</a:t>
            </a:r>
            <a:r>
              <a:rPr lang="en-AU" sz="3200" b="1" dirty="0">
                <a:solidFill>
                  <a:srgbClr val="FFFF00"/>
                </a:solidFill>
              </a:rPr>
              <a:t> </a:t>
            </a:r>
            <a:r>
              <a:rPr lang="en-AU" sz="3200" b="1" dirty="0" err="1">
                <a:solidFill>
                  <a:srgbClr val="FFFF00"/>
                </a:solidFill>
              </a:rPr>
              <a:t>theo</a:t>
            </a:r>
            <a:r>
              <a:rPr lang="en-AU" sz="3200" b="1" dirty="0">
                <a:solidFill>
                  <a:srgbClr val="FFFF00"/>
                </a:solidFill>
              </a:rPr>
              <a:t> </a:t>
            </a:r>
          </a:p>
          <a:p>
            <a:pPr algn="ctr"/>
            <a:r>
              <a:rPr lang="en-AU" sz="3200" b="1" dirty="0" err="1">
                <a:solidFill>
                  <a:srgbClr val="FFFF00"/>
                </a:solidFill>
              </a:rPr>
              <a:t>Thánh</a:t>
            </a:r>
            <a:r>
              <a:rPr lang="en-AU" sz="3200" b="1" dirty="0">
                <a:solidFill>
                  <a:srgbClr val="FFFF00"/>
                </a:solidFill>
              </a:rPr>
              <a:t> Lu-ca</a:t>
            </a:r>
          </a:p>
          <a:p>
            <a:pPr algn="ctr"/>
            <a:r>
              <a:rPr lang="en-AU" sz="3200" b="1" dirty="0">
                <a:solidFill>
                  <a:srgbClr val="FFFF00"/>
                </a:solidFill>
              </a:rPr>
              <a:t>15:1-32</a:t>
            </a:r>
          </a:p>
        </p:txBody>
      </p:sp>
    </p:spTree>
    <p:extLst>
      <p:ext uri="{BB962C8B-B14F-4D97-AF65-F5344CB8AC3E}">
        <p14:creationId xmlns:p14="http://schemas.microsoft.com/office/powerpoint/2010/main" val="97621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902686"/>
            <a:ext cx="3960440" cy="255454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nên phải đi ở đợ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cho một người dân trong vùng;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này sai anh ta ra đồng chăn heo.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220072" y="0"/>
            <a:ext cx="3744415" cy="314096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he hired himself out to one of                   the local inhabitants who put him on his farm to feed the pigs. </a:t>
            </a:r>
          </a:p>
        </p:txBody>
      </p:sp>
      <p:pic>
        <p:nvPicPr>
          <p:cNvPr id="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 y="0"/>
            <a:ext cx="5053946" cy="37904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096" y="3465990"/>
            <a:ext cx="4638903" cy="347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12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183" y="5609621"/>
            <a:ext cx="8784976"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Anh ta ao ước lấy đậu muồng heo ăn mà nhét cho đầy bụng, nhưng chẳng ai cho.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93183" y="10684"/>
            <a:ext cx="8784976"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he would willingly have filled his belly                with the husks the pigs were eating                            but no one offered him anything. </a:t>
            </a:r>
          </a:p>
        </p:txBody>
      </p:sp>
      <p:pic>
        <p:nvPicPr>
          <p:cNvPr id="5" name="Picture 2" descr="FB_17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92676"/>
            <a:ext cx="4224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B_18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241" y="1717441"/>
            <a:ext cx="5040560" cy="378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575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1799" y="4637364"/>
            <a:ext cx="6372201"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Bấy giờ anh ta hồi tâm và tự nhủ: "Biết bao nhiêu người làm công cho cha ta được cơm dư gạo thừa, mà ta ở đây lại chết đói!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2197" y="188640"/>
            <a:ext cx="2739603"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Then he came to his senses and said, “How many of my father’s paid servants have more food than they want, and here am I dying of hunger!</a:t>
            </a:r>
          </a:p>
        </p:txBody>
      </p:sp>
      <p:pic>
        <p:nvPicPr>
          <p:cNvPr id="4"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871"/>
            <a:ext cx="6156176" cy="461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33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3240" y="4795897"/>
            <a:ext cx="6840760"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Thôi, ta đứng lên, đi về cùng cha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thưa với người: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"Thưa cha, con thật đắc tội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với Trời và với cha,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2" y="188640"/>
            <a:ext cx="2160240"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 will leave this place and go to my father and say: Father,                 I have sinned against heaven and against you; </a:t>
            </a:r>
          </a:p>
        </p:txBody>
      </p:sp>
      <p:pic>
        <p:nvPicPr>
          <p:cNvPr id="4"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021" y="0"/>
            <a:ext cx="6300192"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02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89" y="5117774"/>
            <a:ext cx="9042935"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chẳng còn đáng gọi là con cha nữa.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Xin coi con như một người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làm công cho cha vậy.</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85951" y="116632"/>
            <a:ext cx="2081793"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 no longer deserve to be called your son; treat me as one of your paid servants.”</a:t>
            </a:r>
          </a:p>
        </p:txBody>
      </p:sp>
      <p:pic>
        <p:nvPicPr>
          <p:cNvPr id="4"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678" y="24924"/>
            <a:ext cx="6747012" cy="506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218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6093296"/>
            <a:ext cx="7311618" cy="584775"/>
          </a:xfrm>
          <a:prstGeom prst="rect">
            <a:avLst/>
          </a:prstGeom>
        </p:spPr>
        <p:txBody>
          <a:bodyPr wrap="non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Thế rồi anh ta đứng lên đi về cùng cha.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67425" y="199324"/>
            <a:ext cx="8964488"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he left the place and went back to his father.</a:t>
            </a:r>
          </a:p>
        </p:txBody>
      </p:sp>
      <p:pic>
        <p:nvPicPr>
          <p:cNvPr id="5"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874" y="806907"/>
            <a:ext cx="7048517" cy="528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012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35893"/>
            <a:ext cx="4176464" cy="3539430"/>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“Anh ta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còn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ở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đằ</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ng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xa</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thì</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ng</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ườ</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cha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đã</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trông</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thấy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Ông</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chạnh</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lòng</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th</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ươ</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ng,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chạy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ra</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ôm</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cổ</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anh</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ta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hôn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lấy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hôn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4355976" y="37080"/>
            <a:ext cx="4788024" cy="304698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‘While he was still a long way off, his father saw him and was moved with pity. He ran to the boy, clasped him in his arms and kissed him tenderly.</a:t>
            </a:r>
          </a:p>
        </p:txBody>
      </p:sp>
      <p:pic>
        <p:nvPicPr>
          <p:cNvPr id="4"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75989" cy="3356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B_22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988" y="3320207"/>
            <a:ext cx="4645889" cy="348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63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9470" y="4795897"/>
            <a:ext cx="6394529"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Bấy giờ người con nói rằng: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Thưa cha, con thật đắc tội với Trời và với cha, chẳng còn đáng gọi là con cha nữa.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15910" y="0"/>
            <a:ext cx="2367858"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Then his son said, “Father,                     I have sinned against heaven and against you. I no longer deserve to be called your son.” </a:t>
            </a:r>
          </a:p>
        </p:txBody>
      </p:sp>
      <p:pic>
        <p:nvPicPr>
          <p:cNvPr id="4"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471" y="-14289"/>
            <a:ext cx="6413579" cy="481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25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1535" y="4714873"/>
            <a:ext cx="6539355"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Nhưng người cha liền bảo các đầy tớ rằng: Mau đem áo đẹp nhất ra đây mặc cho cậu, xỏ nhẫn vào ngón tay, xỏ dép vào chân cậu,</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0"/>
            <a:ext cx="2561535"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But the father said to his servants, “Quick! Bring out the best robe and put it on him; put a ring on his finger and sandals on his feet. </a:t>
            </a:r>
          </a:p>
        </p:txBody>
      </p:sp>
      <p:pic>
        <p:nvPicPr>
          <p:cNvPr id="4"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373" y="0"/>
            <a:ext cx="6298517" cy="472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44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3077" y="5058676"/>
            <a:ext cx="6257189"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rồi đi bắt con bê đã vỗ béo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làm thịt để chúng ta mở tiệc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ăn mừng!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51519" y="116632"/>
            <a:ext cx="2383771" cy="501675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Bring the calf we have been fattening, and kill it; we are going to have a feast, a celebration, </a:t>
            </a:r>
          </a:p>
        </p:txBody>
      </p:sp>
      <p:pic>
        <p:nvPicPr>
          <p:cNvPr id="4"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91" y="-13144"/>
            <a:ext cx="6512763" cy="488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212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301208"/>
            <a:ext cx="8784975"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Các người thu thuế và các người tội lỗi đều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lui tới với Đức Giê-su để nghe Người giảng.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2582267"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tax collectors and the sinners were all seeking the company of Jesus to hear what he had to say,</a:t>
            </a: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82267" y="-34774"/>
            <a:ext cx="6532984" cy="489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580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013176"/>
            <a:ext cx="6408712"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Vì con ta đây đã chết mà nay sống lại, đã mất mà nay lại tìm thấy. Và họ bắt đầu ăn mừng.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528724" y="116632"/>
            <a:ext cx="2520280"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because          this son of mine was dead and has come back to life; he was lost and is found. And they began to celebrate.</a:t>
            </a:r>
          </a:p>
        </p:txBody>
      </p:sp>
      <p:pic>
        <p:nvPicPr>
          <p:cNvPr id="4"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2872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612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5458" y="4653136"/>
            <a:ext cx="6575345"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"Lúc ấy người con cả của ông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đang ở ngoài đồng.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Khi anh ta về gần đến nhà,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nghe thấy tiếng đàn ca nhảy múa,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16632"/>
            <a:ext cx="2771800"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‘Now the elder son was out in the fields, and on his way back, as he drew near the house, he could hear music and dancing.</a:t>
            </a:r>
          </a:p>
        </p:txBody>
      </p:sp>
      <p:pic>
        <p:nvPicPr>
          <p:cNvPr id="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941" y="0"/>
            <a:ext cx="6204180"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575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589240"/>
            <a:ext cx="8640960" cy="1077218"/>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liền gọi một người đầy tớ ra</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mà hỏi xem có chuyện gì.</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5879" y="152580"/>
            <a:ext cx="1793762"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Calling one of the servants he asked what it was all about.</a:t>
            </a:r>
          </a:p>
        </p:txBody>
      </p:sp>
      <p:pic>
        <p:nvPicPr>
          <p:cNvPr id="5"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
            <a:ext cx="6863378" cy="514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33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0852" y="4437112"/>
            <a:ext cx="5904656" cy="2064142"/>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ấy trả lời: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Em cậu đã về, và cha cậu đã làm thịt con bê béo, vì gặp lại cậu ấy mạnh khoẻ.</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275856" y="-1"/>
            <a:ext cx="5855266" cy="43914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39" y="188640"/>
            <a:ext cx="2909377"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“Your brother has come” replied the servant, “and your father has killed the calf we had fattened because he has got him back safe and sound.” </a:t>
            </a:r>
          </a:p>
        </p:txBody>
      </p:sp>
    </p:spTree>
    <p:extLst>
      <p:ext uri="{BB962C8B-B14F-4D97-AF65-F5344CB8AC3E}">
        <p14:creationId xmlns:p14="http://schemas.microsoft.com/office/powerpoint/2010/main" val="1245556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704" y="5197531"/>
            <a:ext cx="7026479"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anh cả liền nổi giận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và không chịu vào nhà.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Nhưng cha cậu ra năn nỉ.</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49205" y="116632"/>
            <a:ext cx="1830507"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was angry then and refused to go in, and his father came out to plead with him; </a:t>
            </a:r>
          </a:p>
        </p:txBody>
      </p:sp>
      <p:pic>
        <p:nvPicPr>
          <p:cNvPr id="4"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17" y="27272"/>
            <a:ext cx="6839892" cy="512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842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7023" y="3778018"/>
            <a:ext cx="5730408"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Cậu trả lời cha: Cha coi, đã bao nhiêu năm trời con hầu </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hạ cha, và chẳng khi nào trái lệnh, thế mà chưa bao giờ cha cho lấy được một con dê con để con ăn mừng với bạn bè.</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7274" y="116632"/>
            <a:ext cx="3289750"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but he answered his father, “Look, all these years I have slaved for you and never once disobeyed your orders, yet you never offered me so much as a kid for me to celebrate with my friends. </a:t>
            </a:r>
          </a:p>
        </p:txBody>
      </p:sp>
      <p:pic>
        <p:nvPicPr>
          <p:cNvPr id="4"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5793"/>
            <a:ext cx="5005636" cy="3754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556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3847" y="4579596"/>
            <a:ext cx="5904656"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Còn thằng con của cha đó, sau khi đã nuốt hết của cải của cha với bọn điếm, nay trở về, thì cha lại giết bê béo ăn mừng!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64360"/>
            <a:ext cx="3096344"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But, for this son of yours, when he comes back after swallowing up your property                  – he and his women –                  you kill the calf we had been fattening.”</a:t>
            </a:r>
          </a:p>
        </p:txBody>
      </p:sp>
      <p:pic>
        <p:nvPicPr>
          <p:cNvPr id="4"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203847" y="27272"/>
            <a:ext cx="5963559" cy="447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842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64" y="5281672"/>
            <a:ext cx="9109836"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Nhưng người cha nói với anh ta: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Con à, lúc nào con cũng ở với cha,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tất cả những gì của cha đều là của con.</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4164" y="116632"/>
            <a:ext cx="2305588" cy="452431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 father said,                  “My son, you are with me always               and all                I have                   is yours. </a:t>
            </a:r>
          </a:p>
        </p:txBody>
      </p:sp>
      <p:pic>
        <p:nvPicPr>
          <p:cNvPr id="4"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4288"/>
            <a:ext cx="6895306" cy="517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242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1477" y="4779125"/>
            <a:ext cx="5775912" cy="20621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Nhưng chúng ta phải ăn mừng, phải vui vẻ, vì em con đây đã chết mà nay lại sống, đã mất mà nay lại tìm thấy.</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116632"/>
            <a:ext cx="2664296"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But it was only right we should celebrate and rejoice, because your brother here was dead and has come to life; he was lost and is found.</a:t>
            </a:r>
          </a:p>
        </p:txBody>
      </p:sp>
      <p:pic>
        <p:nvPicPr>
          <p:cNvPr id="4"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4288"/>
            <a:ext cx="6391250" cy="479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242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thejourneyiseverything.com/wp-content/uploads/2014/04/lost_forest-1024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8776456" cy="584775"/>
          </a:xfrm>
          <a:prstGeom prst="rect">
            <a:avLst/>
          </a:prstGeom>
        </p:spPr>
        <p:txBody>
          <a:bodyPr wrap="square">
            <a:spAutoFit/>
          </a:bodyPr>
          <a:lstStyle/>
          <a:p>
            <a:pPr algn="ctr"/>
            <a:r>
              <a:rPr lang="en-AU" sz="3200" b="1" dirty="0">
                <a:solidFill>
                  <a:srgbClr val="FF0000"/>
                </a:solidFill>
                <a:latin typeface="Tahoma" panose="020B0604030504040204" pitchFamily="34" charset="0"/>
                <a:ea typeface="Tahoma" panose="020B0604030504040204" pitchFamily="34" charset="0"/>
                <a:cs typeface="Tahoma" panose="020B0604030504040204" pitchFamily="34" charset="0"/>
              </a:rPr>
              <a:t>24</a:t>
            </a:r>
            <a:r>
              <a:rPr lang="en-AU" sz="3200" b="1" baseline="30000" dirty="0">
                <a:solidFill>
                  <a:srgbClr val="FF00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0000"/>
                </a:solidFill>
                <a:latin typeface="Tahoma" panose="020B0604030504040204" pitchFamily="34" charset="0"/>
                <a:ea typeface="Tahoma" panose="020B0604030504040204" pitchFamily="34" charset="0"/>
                <a:cs typeface="Tahoma" panose="020B0604030504040204" pitchFamily="34" charset="0"/>
              </a:rPr>
              <a:t>  Sunday in Ordinary Time - Year C</a:t>
            </a:r>
          </a:p>
        </p:txBody>
      </p:sp>
      <p:pic>
        <p:nvPicPr>
          <p:cNvPr id="7171" name="Picture 3" descr="C:\Users\Hung Doan\Pictures\hinh cut\New Folder (2)\hoang dang 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0970"/>
            <a:ext cx="7512050" cy="40973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Hung Doan\Pictures\hinh cut\New Folder (2)\hoang dang 5.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422565"/>
            <a:ext cx="2413850" cy="34354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5090" y="503292"/>
            <a:ext cx="8311365" cy="584775"/>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24</a:t>
            </a:r>
            <a:r>
              <a:rPr lang="vi-VN" sz="3200" b="1" dirty="0">
                <a:solidFill>
                  <a:schemeClr val="bg1"/>
                </a:solidFill>
                <a:latin typeface="+mj-lt"/>
              </a:rPr>
              <a:t> Th</a:t>
            </a:r>
            <a:r>
              <a:rPr lang="en-AU" sz="3200" b="1" dirty="0" err="1">
                <a:solidFill>
                  <a:schemeClr val="bg1"/>
                </a:solidFill>
                <a:latin typeface="Times New Roman" panose="02020603050405020304" pitchFamily="18" charset="0"/>
                <a:cs typeface="Times New Roman" panose="02020603050405020304" pitchFamily="18" charset="0"/>
              </a:rPr>
              <a:t>ườ</a:t>
            </a:r>
            <a:r>
              <a:rPr lang="vi-VN" sz="3200" b="1" dirty="0">
                <a:solidFill>
                  <a:schemeClr val="bg1"/>
                </a:solidFill>
                <a:latin typeface="+mj-lt"/>
              </a:rPr>
              <a:t>ng Niên Năm C</a:t>
            </a:r>
          </a:p>
        </p:txBody>
      </p:sp>
      <p:sp>
        <p:nvSpPr>
          <p:cNvPr id="8" name="Rectangle 7"/>
          <p:cNvSpPr/>
          <p:nvPr/>
        </p:nvSpPr>
        <p:spPr>
          <a:xfrm>
            <a:off x="6095041" y="6079129"/>
            <a:ext cx="2169184" cy="584775"/>
          </a:xfrm>
          <a:prstGeom prst="rect">
            <a:avLst/>
          </a:prstGeom>
        </p:spPr>
        <p:txBody>
          <a:bodyPr wrap="none">
            <a:spAutoFit/>
          </a:bodyPr>
          <a:lstStyle/>
          <a:p>
            <a:r>
              <a:rPr lang="en-AU" sz="3200" dirty="0">
                <a:solidFill>
                  <a:schemeClr val="bg1"/>
                </a:solidFill>
              </a:rPr>
              <a:t>15/09/2019</a:t>
            </a:r>
          </a:p>
        </p:txBody>
      </p:sp>
    </p:spTree>
    <p:extLst>
      <p:ext uri="{BB962C8B-B14F-4D97-AF65-F5344CB8AC3E}">
        <p14:creationId xmlns:p14="http://schemas.microsoft.com/office/powerpoint/2010/main" val="22205326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797152"/>
            <a:ext cx="8714897" cy="1569660"/>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Những người Pha-ri-sêu và các kinh sư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bèn xầm xì với nhau: "Ông này đón tiếp phường tội lỗi và ăn uống với chúng."</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0"/>
            <a:ext cx="3106855"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the Pharisees                and the scribes complained. ‘This man’ they said ‘welcomes sinners and eats with them.’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854" y="14962"/>
            <a:ext cx="6037146" cy="456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580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atubogeorge.com/wp-content/uploads/2013/06/golden-ra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Hung Doan\Pictures\hinh cut\New Folder (2)\hoang dang 6.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052736"/>
            <a:ext cx="2736304" cy="54100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3508" y="467961"/>
            <a:ext cx="8712968"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24</a:t>
            </a:r>
            <a:r>
              <a:rPr lang="en-AU" sz="3200" b="1"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th</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  Sunday in Ordinary Time - Year C</a:t>
            </a:r>
          </a:p>
        </p:txBody>
      </p:sp>
      <p:sp>
        <p:nvSpPr>
          <p:cNvPr id="7" name="Rectangle 6"/>
          <p:cNvSpPr/>
          <p:nvPr/>
        </p:nvSpPr>
        <p:spPr>
          <a:xfrm>
            <a:off x="107504" y="0"/>
            <a:ext cx="8884976" cy="584775"/>
          </a:xfrm>
          <a:prstGeom prst="rect">
            <a:avLst/>
          </a:prstGeom>
        </p:spPr>
        <p:txBody>
          <a:bodyPr wrap="square">
            <a:spAutoFit/>
          </a:bodyPr>
          <a:lstStyle/>
          <a:p>
            <a:pPr algn="ctr"/>
            <a:r>
              <a:rPr lang="vi-VN" sz="3200" b="1" dirty="0">
                <a:solidFill>
                  <a:schemeClr val="bg1"/>
                </a:solidFill>
                <a:latin typeface="+mj-lt"/>
              </a:rPr>
              <a:t>Chúa Nhật </a:t>
            </a:r>
            <a:r>
              <a:rPr lang="en-AU" sz="3200" b="1" dirty="0">
                <a:solidFill>
                  <a:schemeClr val="bg1"/>
                </a:solidFill>
                <a:latin typeface="+mj-lt"/>
              </a:rPr>
              <a:t>24</a:t>
            </a:r>
            <a:r>
              <a:rPr lang="vi-VN" sz="3200" b="1" dirty="0">
                <a:solidFill>
                  <a:schemeClr val="bg1"/>
                </a:solidFill>
                <a:latin typeface="+mj-lt"/>
              </a:rPr>
              <a:t> Th</a:t>
            </a:r>
            <a:r>
              <a:rPr lang="en-AU" sz="3200" b="1" dirty="0" err="1">
                <a:solidFill>
                  <a:schemeClr val="bg1"/>
                </a:solidFill>
                <a:latin typeface="Times New Roman" panose="02020603050405020304" pitchFamily="18" charset="0"/>
                <a:cs typeface="Times New Roman" panose="02020603050405020304" pitchFamily="18" charset="0"/>
              </a:rPr>
              <a:t>ườ</a:t>
            </a:r>
            <a:r>
              <a:rPr lang="vi-VN" sz="3200" b="1" dirty="0">
                <a:solidFill>
                  <a:schemeClr val="bg1"/>
                </a:solidFill>
                <a:latin typeface="+mj-lt"/>
              </a:rPr>
              <a:t>ng Niên Năm C</a:t>
            </a:r>
          </a:p>
        </p:txBody>
      </p:sp>
      <p:sp>
        <p:nvSpPr>
          <p:cNvPr id="8" name="Rectangle 7"/>
          <p:cNvSpPr/>
          <p:nvPr/>
        </p:nvSpPr>
        <p:spPr>
          <a:xfrm>
            <a:off x="3779912" y="6170387"/>
            <a:ext cx="2169184" cy="584775"/>
          </a:xfrm>
          <a:prstGeom prst="rect">
            <a:avLst/>
          </a:prstGeom>
        </p:spPr>
        <p:txBody>
          <a:bodyPr wrap="none">
            <a:spAutoFit/>
          </a:bodyPr>
          <a:lstStyle/>
          <a:p>
            <a:r>
              <a:rPr lang="en-AU" sz="3200">
                <a:solidFill>
                  <a:schemeClr val="bg1"/>
                </a:solidFill>
              </a:rPr>
              <a:t>15/09/2019</a:t>
            </a:r>
            <a:endParaRPr lang="en-AU" sz="3200" dirty="0">
              <a:solidFill>
                <a:schemeClr val="bg1"/>
              </a:solidFill>
            </a:endParaRPr>
          </a:p>
        </p:txBody>
      </p:sp>
    </p:spTree>
    <p:extLst>
      <p:ext uri="{BB962C8B-B14F-4D97-AF65-F5344CB8AC3E}">
        <p14:creationId xmlns:p14="http://schemas.microsoft.com/office/powerpoint/2010/main" val="496908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6165304"/>
            <a:ext cx="7427034" cy="584775"/>
          </a:xfrm>
          <a:prstGeom prst="rect">
            <a:avLst/>
          </a:prstGeom>
        </p:spPr>
        <p:txBody>
          <a:bodyPr wrap="none">
            <a:spAutoFit/>
          </a:bodyPr>
          <a:lstStyle/>
          <a:p>
            <a:pPr algn="ct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Đức</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Giê-su</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mới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kể</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họ</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dụ</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ngôn</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này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1237470" y="116632"/>
            <a:ext cx="6319230" cy="584775"/>
          </a:xfrm>
          <a:prstGeom prst="rect">
            <a:avLst/>
          </a:prstGeom>
        </p:spPr>
        <p:txBody>
          <a:bodyPr wrap="non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he spoke this parable to them:</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05" y="809561"/>
            <a:ext cx="7177435" cy="535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580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2888" y="3212976"/>
            <a:ext cx="4862176" cy="353943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nào trong các ông có một trăm con chiên mà bị mất một con, lại không để chín mươi chín con kia ngoài đồng hoang, để đi tìm cho kỳ được con chiên bị mất?</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2008" y="113943"/>
            <a:ext cx="4499992" cy="353943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‘What man among you with a hundred sheep, losing one, would not leave the ninety-nine in the wilderness and go after the missing one till he found it? </a:t>
            </a:r>
          </a:p>
        </p:txBody>
      </p:sp>
      <p:pic>
        <p:nvPicPr>
          <p:cNvPr id="4101"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2000" y="0"/>
            <a:ext cx="4572000" cy="305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5" y="3573017"/>
            <a:ext cx="4373485" cy="3280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458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415" y="96498"/>
            <a:ext cx="4860575" cy="107721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Tìm được rồi, người ấy mừng rỡ vác lên vai.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299967" y="3572942"/>
            <a:ext cx="4708943"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when he found it, would he not joyfully take it on his shoulders</a:t>
            </a:r>
          </a:p>
        </p:txBody>
      </p:sp>
      <p:pic>
        <p:nvPicPr>
          <p:cNvPr id="205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99967" y="-25239"/>
            <a:ext cx="4868103" cy="323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6" y="1342897"/>
            <a:ext cx="4318063"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323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6016" y="3356992"/>
            <a:ext cx="4427984"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Về đến nhà, người ấy mời bạn bè, hàng xóm lại, và nói: "Xin chung vui với tôi, vì tôi đã tìm được con chiên của tôi, con chiên bị mất đó.</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8544" y="-15890"/>
            <a:ext cx="4320305"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then,</a:t>
            </a:r>
          </a:p>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when he got home, call together his friends and neighbours? “Rejoice with me,” he would say “I have found my sheep that was lost.” </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20680" y="0"/>
            <a:ext cx="4823320" cy="322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t="17813"/>
          <a:stretch/>
        </p:blipFill>
        <p:spPr bwMode="auto">
          <a:xfrm>
            <a:off x="0" y="4077072"/>
            <a:ext cx="4572000" cy="281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296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3296"/>
            <a:ext cx="8856984" cy="584775"/>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Vậy, tôi nói cho các ông hay:</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16024" y="0"/>
            <a:ext cx="8424936"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In the same way, I tell you, </a:t>
            </a:r>
          </a:p>
        </p:txBody>
      </p:sp>
      <p:pic>
        <p:nvPicPr>
          <p:cNvPr id="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3568" y="740575"/>
            <a:ext cx="7798727" cy="518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217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1690</Words>
  <Application>Microsoft Office PowerPoint</Application>
  <PresentationFormat>On-screen Show (4:3)</PresentationFormat>
  <Paragraphs>101</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Anthony Nguyen</cp:lastModifiedBy>
  <cp:revision>65</cp:revision>
  <dcterms:created xsi:type="dcterms:W3CDTF">2016-01-15T11:49:04Z</dcterms:created>
  <dcterms:modified xsi:type="dcterms:W3CDTF">2019-09-11T05:43:29Z</dcterms:modified>
</cp:coreProperties>
</file>